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3"/>
  </p:notesMasterIdLst>
  <p:sldIdLst>
    <p:sldId id="814" r:id="rId2"/>
    <p:sldId id="747" r:id="rId3"/>
    <p:sldId id="817" r:id="rId4"/>
    <p:sldId id="1754" r:id="rId5"/>
    <p:sldId id="1755" r:id="rId6"/>
    <p:sldId id="1170" r:id="rId7"/>
    <p:sldId id="1171" r:id="rId8"/>
    <p:sldId id="1178" r:id="rId9"/>
    <p:sldId id="1179" r:id="rId10"/>
    <p:sldId id="1180" r:id="rId11"/>
    <p:sldId id="751" r:id="rId12"/>
    <p:sldId id="1164" r:id="rId13"/>
    <p:sldId id="1160" r:id="rId14"/>
    <p:sldId id="1156" r:id="rId15"/>
    <p:sldId id="1158" r:id="rId16"/>
    <p:sldId id="1165" r:id="rId17"/>
    <p:sldId id="1166" r:id="rId18"/>
    <p:sldId id="1168" r:id="rId19"/>
    <p:sldId id="1167" r:id="rId20"/>
    <p:sldId id="1172" r:id="rId21"/>
    <p:sldId id="1173" r:id="rId22"/>
    <p:sldId id="1174" r:id="rId23"/>
    <p:sldId id="1176" r:id="rId24"/>
    <p:sldId id="1159" r:id="rId25"/>
    <p:sldId id="1169" r:id="rId26"/>
    <p:sldId id="1161" r:id="rId27"/>
    <p:sldId id="799" r:id="rId28"/>
    <p:sldId id="810" r:id="rId29"/>
    <p:sldId id="833" r:id="rId30"/>
    <p:sldId id="1730" r:id="rId31"/>
    <p:sldId id="1731" r:id="rId32"/>
    <p:sldId id="1153" r:id="rId33"/>
    <p:sldId id="1648" r:id="rId34"/>
    <p:sldId id="1732" r:id="rId35"/>
    <p:sldId id="1753" r:id="rId36"/>
    <p:sldId id="1534" r:id="rId37"/>
    <p:sldId id="1727" r:id="rId38"/>
    <p:sldId id="1728" r:id="rId39"/>
    <p:sldId id="1729" r:id="rId40"/>
    <p:sldId id="1154" r:id="rId41"/>
    <p:sldId id="934" r:id="rId42"/>
    <p:sldId id="929" r:id="rId43"/>
    <p:sldId id="832" r:id="rId44"/>
    <p:sldId id="930" r:id="rId45"/>
    <p:sldId id="1757" r:id="rId46"/>
    <p:sldId id="1203" r:id="rId47"/>
    <p:sldId id="1204" r:id="rId48"/>
    <p:sldId id="1357" r:id="rId49"/>
    <p:sldId id="1485" r:id="rId50"/>
    <p:sldId id="1358" r:id="rId51"/>
    <p:sldId id="1353" r:id="rId52"/>
    <p:sldId id="1354" r:id="rId53"/>
    <p:sldId id="1355" r:id="rId54"/>
    <p:sldId id="1734" r:id="rId55"/>
    <p:sldId id="1733" r:id="rId56"/>
    <p:sldId id="813" r:id="rId57"/>
    <p:sldId id="931" r:id="rId58"/>
    <p:sldId id="1218" r:id="rId59"/>
    <p:sldId id="933" r:id="rId60"/>
    <p:sldId id="1758" r:id="rId61"/>
    <p:sldId id="1735" r:id="rId62"/>
    <p:sldId id="1223" r:id="rId63"/>
    <p:sldId id="1569" r:id="rId64"/>
    <p:sldId id="1568" r:id="rId65"/>
    <p:sldId id="978" r:id="rId66"/>
    <p:sldId id="948" r:id="rId67"/>
    <p:sldId id="949" r:id="rId68"/>
    <p:sldId id="950" r:id="rId69"/>
    <p:sldId id="1759" r:id="rId70"/>
    <p:sldId id="1242" r:id="rId71"/>
    <p:sldId id="1257" r:id="rId72"/>
    <p:sldId id="1135" r:id="rId73"/>
    <p:sldId id="1260" r:id="rId74"/>
    <p:sldId id="1259" r:id="rId75"/>
    <p:sldId id="1258" r:id="rId76"/>
    <p:sldId id="1760" r:id="rId77"/>
    <p:sldId id="1264" r:id="rId78"/>
    <p:sldId id="1737" r:id="rId79"/>
    <p:sldId id="1738" r:id="rId80"/>
    <p:sldId id="1289" r:id="rId81"/>
    <p:sldId id="1736" r:id="rId82"/>
    <p:sldId id="1281" r:id="rId83"/>
    <p:sldId id="983" r:id="rId84"/>
    <p:sldId id="834" r:id="rId85"/>
    <p:sldId id="984" r:id="rId86"/>
    <p:sldId id="992" r:id="rId87"/>
    <p:sldId id="990" r:id="rId88"/>
    <p:sldId id="991" r:id="rId89"/>
    <p:sldId id="987" r:id="rId90"/>
    <p:sldId id="840" r:id="rId91"/>
    <p:sldId id="989" r:id="rId92"/>
    <p:sldId id="1761" r:id="rId93"/>
    <p:sldId id="1285" r:id="rId94"/>
    <p:sldId id="1286" r:id="rId95"/>
    <p:sldId id="1287" r:id="rId96"/>
    <p:sldId id="1302" r:id="rId97"/>
    <p:sldId id="1303" r:id="rId98"/>
    <p:sldId id="1304" r:id="rId99"/>
    <p:sldId id="1310" r:id="rId100"/>
    <p:sldId id="1309" r:id="rId101"/>
    <p:sldId id="1762" r:id="rId102"/>
    <p:sldId id="1314" r:id="rId103"/>
    <p:sldId id="1315" r:id="rId104"/>
    <p:sldId id="1316" r:id="rId105"/>
    <p:sldId id="1329" r:id="rId106"/>
    <p:sldId id="1317" r:id="rId107"/>
    <p:sldId id="1005" r:id="rId108"/>
    <p:sldId id="1008" r:id="rId109"/>
    <p:sldId id="1009" r:id="rId110"/>
    <p:sldId id="1330" r:id="rId111"/>
    <p:sldId id="1739" r:id="rId112"/>
    <p:sldId id="1014" r:id="rId113"/>
    <p:sldId id="1763" r:id="rId114"/>
    <p:sldId id="1333" r:id="rId115"/>
    <p:sldId id="1334" r:id="rId116"/>
    <p:sldId id="1335" r:id="rId117"/>
    <p:sldId id="1336" r:id="rId118"/>
    <p:sldId id="1337" r:id="rId119"/>
    <p:sldId id="1351" r:id="rId120"/>
    <p:sldId id="1338" r:id="rId121"/>
    <p:sldId id="1280" r:id="rId122"/>
    <p:sldId id="927" r:id="rId123"/>
    <p:sldId id="1034" r:id="rId124"/>
    <p:sldId id="1027" r:id="rId125"/>
    <p:sldId id="1740" r:id="rId126"/>
    <p:sldId id="1741" r:id="rId127"/>
    <p:sldId id="1028" r:id="rId128"/>
    <p:sldId id="1035" r:id="rId129"/>
    <p:sldId id="1764" r:id="rId130"/>
    <p:sldId id="1366" r:id="rId131"/>
    <p:sldId id="1367" r:id="rId132"/>
    <p:sldId id="1742" r:id="rId133"/>
    <p:sldId id="1743" r:id="rId134"/>
    <p:sldId id="888" r:id="rId135"/>
    <p:sldId id="1036" r:id="rId136"/>
    <p:sldId id="1055" r:id="rId137"/>
    <p:sldId id="1410" r:id="rId138"/>
    <p:sldId id="1037" r:id="rId139"/>
    <p:sldId id="1765" r:id="rId140"/>
    <p:sldId id="1392" r:id="rId141"/>
    <p:sldId id="1393" r:id="rId142"/>
    <p:sldId id="1411" r:id="rId143"/>
    <p:sldId id="1412" r:id="rId144"/>
    <p:sldId id="1400" r:id="rId145"/>
    <p:sldId id="1413" r:id="rId146"/>
    <p:sldId id="1744" r:id="rId147"/>
    <p:sldId id="1420" r:id="rId148"/>
    <p:sldId id="1414" r:id="rId149"/>
    <p:sldId id="1415" r:id="rId150"/>
    <p:sldId id="1416" r:id="rId151"/>
    <p:sldId id="1419" r:id="rId152"/>
    <p:sldId id="1417" r:id="rId153"/>
    <p:sldId id="1418" r:id="rId154"/>
    <p:sldId id="889" r:id="rId155"/>
    <p:sldId id="1088" r:id="rId156"/>
    <p:sldId id="1039" r:id="rId157"/>
    <p:sldId id="1445" r:id="rId158"/>
    <p:sldId id="1446" r:id="rId159"/>
    <p:sldId id="1040" r:id="rId160"/>
    <p:sldId id="1766" r:id="rId161"/>
    <p:sldId id="1425" r:id="rId162"/>
    <p:sldId id="1745" r:id="rId163"/>
    <p:sldId id="1746" r:id="rId164"/>
    <p:sldId id="1434" r:id="rId165"/>
    <p:sldId id="1747" r:id="rId166"/>
    <p:sldId id="1748" r:id="rId167"/>
    <p:sldId id="1749" r:id="rId168"/>
    <p:sldId id="1282" r:id="rId169"/>
    <p:sldId id="1090" r:id="rId170"/>
    <p:sldId id="1477" r:id="rId171"/>
    <p:sldId id="1449" r:id="rId172"/>
    <p:sldId id="1095" r:id="rId173"/>
    <p:sldId id="1096" r:id="rId174"/>
    <p:sldId id="1120" r:id="rId175"/>
    <p:sldId id="1118" r:id="rId176"/>
    <p:sldId id="1767" r:id="rId177"/>
    <p:sldId id="1452" r:id="rId178"/>
    <p:sldId id="1453" r:id="rId179"/>
    <p:sldId id="1750" r:id="rId180"/>
    <p:sldId id="1751" r:id="rId181"/>
    <p:sldId id="1462" r:id="rId182"/>
    <p:sldId id="1464" r:id="rId183"/>
    <p:sldId id="1465" r:id="rId184"/>
    <p:sldId id="1474" r:id="rId185"/>
    <p:sldId id="1475" r:id="rId186"/>
    <p:sldId id="1476" r:id="rId187"/>
    <p:sldId id="1467" r:id="rId188"/>
    <p:sldId id="1469" r:id="rId189"/>
    <p:sldId id="1752" r:id="rId190"/>
    <p:sldId id="1471" r:id="rId191"/>
    <p:sldId id="1756" r:id="rId192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hart of Accounts" id="{0D516A2E-F4EA-4597-B6F0-19F186B9DEA5}">
          <p14:sldIdLst>
            <p14:sldId id="1754"/>
            <p14:sldId id="1755"/>
          </p14:sldIdLst>
        </p14:section>
        <p14:section name="Supplier" id="{73D0D632-9397-4B72-B86E-1C60F69BA922}">
          <p14:sldIdLst>
            <p14:sldId id="1170"/>
            <p14:sldId id="1171"/>
            <p14:sldId id="1178"/>
            <p14:sldId id="1179"/>
            <p14:sldId id="1180"/>
          </p14:sldIdLst>
        </p14:section>
        <p14:section name="Product" id="{B42B614F-BA85-42E6-B25D-3B3DF0CA08A5}">
          <p14:sldIdLst>
            <p14:sldId id="751"/>
            <p14:sldId id="1164"/>
            <p14:sldId id="1160"/>
            <p14:sldId id="1156"/>
            <p14:sldId id="1158"/>
            <p14:sldId id="1165"/>
            <p14:sldId id="1166"/>
            <p14:sldId id="1168"/>
            <p14:sldId id="1167"/>
          </p14:sldIdLst>
        </p14:section>
        <p14:section name="Inventory &amp; Stock" id="{051241E8-031F-4602-A3B1-AD18DC241A06}">
          <p14:sldIdLst>
            <p14:sldId id="1172"/>
            <p14:sldId id="1173"/>
            <p14:sldId id="1174"/>
            <p14:sldId id="1176"/>
          </p14:sldIdLst>
        </p14:section>
        <p14:section name="Purchase" id="{B24BB1D3-6918-4B1E-8C36-3D81F66DA4D2}">
          <p14:sldIdLst>
            <p14:sldId id="1159"/>
            <p14:sldId id="1169"/>
            <p14:sldId id="1161"/>
            <p14:sldId id="799"/>
            <p14:sldId id="810"/>
            <p14:sldId id="833"/>
            <p14:sldId id="1730"/>
            <p14:sldId id="1731"/>
          </p14:sldIdLst>
        </p14:section>
        <p14:section name="State Changes" id="{95D26621-2AC4-432E-A2A9-7144A019EE3B}">
          <p14:sldIdLst>
            <p14:sldId id="1153"/>
            <p14:sldId id="1648"/>
            <p14:sldId id="1732"/>
            <p14:sldId id="1753"/>
            <p14:sldId id="1534"/>
            <p14:sldId id="1727"/>
            <p14:sldId id="1728"/>
            <p14:sldId id="1729"/>
          </p14:sldIdLst>
        </p14:section>
        <p14:section name="Supplier Purchas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757"/>
            <p14:sldId id="1203"/>
            <p14:sldId id="1204"/>
            <p14:sldId id="1357"/>
            <p14:sldId id="1485"/>
            <p14:sldId id="1358"/>
            <p14:sldId id="1353"/>
            <p14:sldId id="1354"/>
            <p14:sldId id="1355"/>
            <p14:sldId id="1734"/>
            <p14:sldId id="1733"/>
            <p14:sldId id="813"/>
            <p14:sldId id="931"/>
            <p14:sldId id="1218"/>
            <p14:sldId id="933"/>
            <p14:sldId id="1758"/>
            <p14:sldId id="1735"/>
            <p14:sldId id="1223"/>
            <p14:sldId id="1569"/>
            <p14:sldId id="1568"/>
            <p14:sldId id="978"/>
            <p14:sldId id="948"/>
            <p14:sldId id="949"/>
            <p14:sldId id="950"/>
            <p14:sldId id="1759"/>
            <p14:sldId id="1242"/>
            <p14:sldId id="1257"/>
            <p14:sldId id="1135"/>
            <p14:sldId id="1260"/>
            <p14:sldId id="1259"/>
            <p14:sldId id="1258"/>
            <p14:sldId id="1760"/>
            <p14:sldId id="1264"/>
            <p14:sldId id="1737"/>
            <p14:sldId id="1738"/>
            <p14:sldId id="1289"/>
            <p14:sldId id="1736"/>
          </p14:sldIdLst>
        </p14:section>
        <p14:section name="Supplier Shipment - State Changes" id="{6D13C80C-6D7B-49A6-840B-05B390F75756}">
          <p14:sldIdLst>
            <p14:sldId id="1281"/>
            <p14:sldId id="983"/>
            <p14:sldId id="834"/>
            <p14:sldId id="984"/>
            <p14:sldId id="992"/>
            <p14:sldId id="990"/>
            <p14:sldId id="991"/>
            <p14:sldId id="987"/>
            <p14:sldId id="840"/>
            <p14:sldId id="989"/>
            <p14:sldId id="1761"/>
            <p14:sldId id="1285"/>
            <p14:sldId id="1286"/>
            <p14:sldId id="1287"/>
            <p14:sldId id="1302"/>
            <p14:sldId id="1303"/>
            <p14:sldId id="1304"/>
            <p14:sldId id="1310"/>
            <p14:sldId id="1309"/>
            <p14:sldId id="1762"/>
            <p14:sldId id="1314"/>
            <p14:sldId id="1315"/>
            <p14:sldId id="1316"/>
            <p14:sldId id="1329"/>
            <p14:sldId id="1317"/>
            <p14:sldId id="1005"/>
            <p14:sldId id="1008"/>
            <p14:sldId id="1009"/>
            <p14:sldId id="1330"/>
            <p14:sldId id="1739"/>
            <p14:sldId id="1014"/>
            <p14:sldId id="1763"/>
            <p14:sldId id="1333"/>
            <p14:sldId id="1334"/>
            <p14:sldId id="1335"/>
            <p14:sldId id="1336"/>
            <p14:sldId id="1337"/>
            <p14:sldId id="1351"/>
            <p14:sldId id="1338"/>
          </p14:sldIdLst>
        </p14:section>
        <p14:section name="Supplier Invoice - State Changes" id="{BE439BD0-F511-4B80-848F-93CE1B538688}">
          <p14:sldIdLst>
            <p14:sldId id="1280"/>
            <p14:sldId id="927"/>
            <p14:sldId id="1034"/>
            <p14:sldId id="1027"/>
            <p14:sldId id="1740"/>
            <p14:sldId id="1741"/>
            <p14:sldId id="1028"/>
            <p14:sldId id="1035"/>
            <p14:sldId id="1764"/>
            <p14:sldId id="1366"/>
            <p14:sldId id="1367"/>
            <p14:sldId id="1742"/>
            <p14:sldId id="1743"/>
            <p14:sldId id="888"/>
            <p14:sldId id="1036"/>
            <p14:sldId id="1055"/>
            <p14:sldId id="1410"/>
            <p14:sldId id="1037"/>
            <p14:sldId id="1765"/>
            <p14:sldId id="1392"/>
            <p14:sldId id="1393"/>
            <p14:sldId id="1411"/>
            <p14:sldId id="1412"/>
            <p14:sldId id="1400"/>
            <p14:sldId id="1413"/>
            <p14:sldId id="1744"/>
            <p14:sldId id="1420"/>
            <p14:sldId id="1414"/>
            <p14:sldId id="1415"/>
            <p14:sldId id="1416"/>
            <p14:sldId id="1419"/>
            <p14:sldId id="1417"/>
            <p14:sldId id="1418"/>
            <p14:sldId id="889"/>
            <p14:sldId id="1088"/>
            <p14:sldId id="1039"/>
            <p14:sldId id="1445"/>
            <p14:sldId id="1446"/>
            <p14:sldId id="1040"/>
            <p14:sldId id="1766"/>
            <p14:sldId id="1425"/>
            <p14:sldId id="1745"/>
            <p14:sldId id="1746"/>
            <p14:sldId id="1434"/>
            <p14:sldId id="1747"/>
            <p14:sldId id="1748"/>
            <p14:sldId id="1749"/>
          </p14:sldIdLst>
        </p14:section>
        <p14:section name="Supplier Payment - State Changes" id="{752841FC-B529-4A9B-87C2-FB2518C0BD8F}">
          <p14:sldIdLst>
            <p14:sldId id="1282"/>
            <p14:sldId id="1090"/>
            <p14:sldId id="1477"/>
            <p14:sldId id="1449"/>
            <p14:sldId id="1095"/>
            <p14:sldId id="1096"/>
            <p14:sldId id="1120"/>
            <p14:sldId id="1118"/>
            <p14:sldId id="1767"/>
            <p14:sldId id="1452"/>
            <p14:sldId id="1453"/>
            <p14:sldId id="1750"/>
            <p14:sldId id="1751"/>
            <p14:sldId id="1462"/>
            <p14:sldId id="1464"/>
            <p14:sldId id="1465"/>
            <p14:sldId id="1474"/>
            <p14:sldId id="1475"/>
            <p14:sldId id="1476"/>
            <p14:sldId id="1467"/>
            <p14:sldId id="1469"/>
            <p14:sldId id="1752"/>
            <p14:sldId id="1471"/>
            <p14:sldId id="17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89975" autoAdjust="0"/>
  </p:normalViewPr>
  <p:slideViewPr>
    <p:cSldViewPr snapToGrid="0">
      <p:cViewPr varScale="1">
        <p:scale>
          <a:sx n="78" d="100"/>
          <a:sy n="78" d="100"/>
        </p:scale>
        <p:origin x="63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19/05/2021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66479-C49B-42E2-ACCE-2DF215461B16}" type="slidenum">
              <a:rPr lang="en-BE" smtClean="0"/>
              <a:t>120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80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2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1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ountingtools.com/articles/what-is-posting-in-accounting.html" TargetMode="Externa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20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212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A2F2B9-84EA-4E58-B0F1-25D4E9F0D70C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1CE85-95D7-4277-8BE5-534F454D1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Purchase</a:t>
            </a:r>
            <a:endParaRPr lang="en-BE" sz="32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C134193D-AF10-4222-89B4-E0B6291EFA7A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838200" y="5286379"/>
            <a:ext cx="1135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supplier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</a:t>
            </a:r>
            <a:r>
              <a:rPr lang="fr-BE" dirty="0" err="1"/>
              <a:t>purchases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the supplier,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, the supplier </a:t>
            </a:r>
            <a:r>
              <a:rPr lang="fr-BE" dirty="0" err="1"/>
              <a:t>appears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73EE7F-A8A9-4E2C-BCEE-7A86C2A8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421"/>
            <a:ext cx="10073640" cy="3570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77A359-254E-4446-99B5-CA314E04C79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043FE-2A7F-4294-BC93-E1FC40B1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0"/>
            <a:ext cx="2171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83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4A2E5-7321-43CB-B494-F58DA85E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00012"/>
            <a:ext cx="109918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79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0A7FE-540E-497B-97E9-1DA85B17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6150"/>
            <a:ext cx="7162800" cy="180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F879E-EA5B-480F-8B58-08678186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7281"/>
            <a:ext cx="6488542" cy="4110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D6BB5-8A2F-42C2-BB12-97309E9E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838B75-7268-40C8-80A0-E015BC5EAD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B20D9-685E-4657-9DDB-DF091479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5"/>
            <a:ext cx="7892691" cy="1866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E36F7-636C-4BD7-B861-FF0F1FCD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2906423"/>
            <a:ext cx="5484771" cy="3067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00DEB-05D2-4BB8-9F76-0B07865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01" y="2906423"/>
            <a:ext cx="5623671" cy="3124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8013ED-2721-40D7-8108-F1C4A7FDC05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B6CA4-3602-4CC7-87E6-58BB950B3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9162"/>
            <a:ext cx="9089544" cy="3033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A200E-2DCE-41ED-82DF-3ADA241A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88802"/>
            <a:ext cx="9048750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A3980-6330-4C7C-B00A-5FC37A8A65F5}"/>
              </a:ext>
            </a:extLst>
          </p:cNvPr>
          <p:cNvSpPr txBox="1"/>
          <p:nvPr/>
        </p:nvSpPr>
        <p:spPr>
          <a:xfrm>
            <a:off x="9943472" y="4188802"/>
            <a:ext cx="2248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« Supplier </a:t>
            </a:r>
            <a:r>
              <a:rPr lang="fr-BE" dirty="0" err="1">
                <a:solidFill>
                  <a:srgbClr val="FF0000"/>
                </a:solidFill>
              </a:rPr>
              <a:t>Forecast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Quantity</a:t>
            </a:r>
            <a:r>
              <a:rPr lang="fr-BE" dirty="0">
                <a:solidFill>
                  <a:srgbClr val="FF0000"/>
                </a:solidFill>
              </a:rPr>
              <a:t> » </a:t>
            </a:r>
            <a:r>
              <a:rPr lang="fr-BE" dirty="0" err="1">
                <a:solidFill>
                  <a:srgbClr val="FF0000"/>
                </a:solidFill>
              </a:rPr>
              <a:t>remains</a:t>
            </a:r>
            <a:r>
              <a:rPr lang="fr-BE" dirty="0">
                <a:solidFill>
                  <a:srgbClr val="FF0000"/>
                </a:solidFill>
              </a:rPr>
              <a:t> « -5 », </a:t>
            </a:r>
            <a:r>
              <a:rPr lang="fr-BE" dirty="0" err="1">
                <a:solidFill>
                  <a:srgbClr val="FF0000"/>
                </a:solidFill>
              </a:rPr>
              <a:t>should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be</a:t>
            </a:r>
            <a:r>
              <a:rPr lang="fr-BE" dirty="0">
                <a:solidFill>
                  <a:srgbClr val="FF0000"/>
                </a:solidFill>
              </a:rPr>
              <a:t> « 0 »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8A4632-0B47-45AA-988A-02F9D4A8487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14BC4-112A-432F-92D3-092B375C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48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3913"/>
            <a:ext cx="6995160" cy="3414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403775-A32C-4CEB-8079-8D2AF967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0075"/>
            <a:ext cx="9239250" cy="2447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E0DBB-08AF-486B-81B7-EFE9C4422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01BF82-8F43-47BD-8FC3-C895F6C7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84B5F-3BD2-4503-B79A-DE372250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30" y="827314"/>
            <a:ext cx="9242725" cy="2715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3E3DC-6F57-41EB-911E-E6273C42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57" y="0"/>
            <a:ext cx="1800225" cy="4162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976801-502B-45FA-8B66-F44E1B51758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99CF6-6B66-4A6D-B6D8-1C97935E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7900"/>
            <a:ext cx="8324850" cy="5514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608F6-80F6-46AF-9563-A4A3801090A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F1772-126E-4CB7-8FE2-19F6B55E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BE836-6D27-41F1-A55F-E53AA983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23620"/>
            <a:ext cx="9164638" cy="53682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52B379-C904-4248-815C-F75DE2DEF2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48951-2346-4922-A0E0-CD09B21A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EAE7-E263-4AF3-9C21-3F4BE4AB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20750"/>
            <a:ext cx="9164638" cy="53240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A9C25A-3A5B-461B-954F-0E98C3736CF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DD2FC-D338-4C1D-BF7A-0A654007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50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F674-05E8-4BA2-9CAA-0393864D1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95250"/>
            <a:ext cx="109823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363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51C6C-B6DF-41AE-9F10-FEBDEF8C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031"/>
            <a:ext cx="8680532" cy="5871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EE5A5D-3C43-4279-A82E-57EE731668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C2762-ACB0-48E8-8C0E-BD69DC64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34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E401C-B0FA-46DD-9F82-2EE6FF7F8826}"/>
              </a:ext>
            </a:extLst>
          </p:cNvPr>
          <p:cNvSpPr txBox="1"/>
          <p:nvPr/>
        </p:nvSpPr>
        <p:spPr>
          <a:xfrm>
            <a:off x="6968692" y="3873614"/>
            <a:ext cx="49183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« </a:t>
            </a:r>
            <a:r>
              <a:rPr lang="fr-BE" dirty="0" err="1"/>
              <a:t>Shipment</a:t>
            </a:r>
            <a:r>
              <a:rPr lang="fr-BE" dirty="0"/>
              <a:t> » information </a:t>
            </a:r>
            <a:r>
              <a:rPr lang="fr-BE" dirty="0" err="1"/>
              <a:t>appears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the </a:t>
            </a:r>
            <a:r>
              <a:rPr lang="fr-BE" dirty="0" err="1"/>
              <a:t>linked</a:t>
            </a:r>
            <a:r>
              <a:rPr lang="fr-BE" dirty="0"/>
              <a:t>-by </a:t>
            </a:r>
            <a:r>
              <a:rPr lang="fr-BE" dirty="0" err="1"/>
              <a:t>entity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Supplier »,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 </a:t>
            </a:r>
            <a:r>
              <a:rPr lang="fr-BE" dirty="0" err="1"/>
              <a:t>anymore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a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722268-C99E-4573-A733-28BB9599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7099"/>
            <a:ext cx="5757867" cy="4420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3A60FF-1AA6-4B7F-B592-4C75DFB6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12709" cy="1528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9A639-56B0-497C-A2BD-9C5C824F4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C65704-3598-4C28-BA84-F0B8987B499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52573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FA1D4-9270-4B35-B92C-92274FE5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66" y="827314"/>
            <a:ext cx="6007431" cy="1859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63B82-244A-4655-891E-76DEE899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41" y="2856673"/>
            <a:ext cx="5563159" cy="3285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F2949A-E837-4FC2-97B7-5BB4D5B8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6" y="2856672"/>
            <a:ext cx="5572315" cy="32855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D8B09E-C819-491D-8D93-8F7D376672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22DD3-9DBC-4F49-B961-4DA8BFD13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1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19162"/>
            <a:ext cx="9092313" cy="3034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4CC59-1468-45D8-9B3C-E15283D7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4" y="4185956"/>
            <a:ext cx="8982075" cy="2143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10D255-A469-45A9-A89D-4B637AE6A44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60269-F9A2-44D1-98D8-2717E242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0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A33A8-3444-4622-9D3C-29384B34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8723"/>
            <a:ext cx="9267825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98EA4D-727B-4F57-9484-2DFE93FF2BC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23FC0-B87A-4AA2-8D1D-4BD593C7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84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967F8-F8EF-42BE-AB21-A71B2767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964680" cy="370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CCFD1-68D4-4DF9-874E-D705532D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88248"/>
            <a:ext cx="9267825" cy="2162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A19A45-91D0-400E-BCB1-C82CC48996F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43A7F-173D-47F7-9E23-4977B0EF3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86763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4D913-9630-4F58-BE4C-2742D9F6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3056"/>
            <a:ext cx="9357852" cy="2773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B62BB-A73E-46D3-978B-B9167BDF0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057" y="0"/>
            <a:ext cx="1800225" cy="4162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FF2915-E497-48BF-BF9F-21A1F17A551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45893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72039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8901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92460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36019F-5BC1-4C51-9078-7F03F07E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3" y="854928"/>
            <a:ext cx="7672700" cy="60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79A94-8546-43D8-9A83-D0C78EA4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5633A5-4BB1-4D7A-9180-2E74A98E4C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D715B-251E-4F53-B112-0058C0DF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5628"/>
            <a:ext cx="9164782" cy="2964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77939-F969-4895-9543-542D28D1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1460D2-5E17-4D59-8726-6185561F919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6664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(3/3)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CDE26-06F4-417B-A346-837AFC0A4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2900"/>
            <a:ext cx="7107072" cy="602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986BC-B722-4177-8028-FDFB79F6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60690-93FF-4057-AD30-D5D8264EAC4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69150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cxnSpLocks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6C3C6F-443B-463A-81B9-CC45B87F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49724"/>
            <a:ext cx="8715373" cy="1693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E2A4C-7177-4BFC-9821-E1D45982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2" y="1408981"/>
            <a:ext cx="8715372" cy="172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C2033-BA73-4913-A258-ACF6AF4CC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32C92C-E5C7-43CF-984B-F6F90ABF1FD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55773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54FC6-08D3-4D81-8EF3-94229889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85725"/>
            <a:ext cx="110013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2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Ante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73893-17E6-42F0-9217-892629AF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8840"/>
            <a:ext cx="7673022" cy="5595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117BB-1949-440E-8823-31340473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0"/>
            <a:ext cx="1943100" cy="4362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7DE451-8DCC-4CDE-B0BC-1D2226103AA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3681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5142F-BE81-45C2-94B9-12F2342D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5845"/>
            <a:ext cx="8555661" cy="571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CA4D4A-DD36-46D1-A129-B03E1D394E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4BAEF6-1395-4E32-B3D9-03463178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47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96E8A-A9E4-4FD3-B3AE-90E2C2E0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643255" cy="1519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9AA79-D30C-4B5B-A04C-1C1858E1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8401"/>
            <a:ext cx="5592097" cy="4377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003BCE-DE5A-4A8F-BBD7-272FBEE5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F5D740-F3B3-4539-B9DF-D28B9BBC56B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099549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36019F-5BC1-4C51-9078-7F03F07E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3" y="854928"/>
            <a:ext cx="7672700" cy="60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3482D-D65E-44DB-B139-30001A14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D05AA-F8B1-48A1-AA9C-EB7E71E78A9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0867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cxnSpLocks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6C3C6F-443B-463A-81B9-CC45B87F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49724"/>
            <a:ext cx="8715373" cy="1693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E2A4C-7177-4BFC-9821-E1D45982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2" y="1408981"/>
            <a:ext cx="8715372" cy="172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C5961-152D-42D2-935C-C12A8130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A4848-C7D6-4617-A574-4BFC059EB89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6134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09315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881647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A7F2C-E032-4FCF-99D1-936A1629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3"/>
            <a:ext cx="6899787" cy="6029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CA06-FBF4-49BF-926F-AD3693D0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053C21-DA9B-487C-B517-31EAD30CB3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742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6E26C5-AC59-472B-99A7-0527F4DD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37946"/>
            <a:ext cx="7419503" cy="5812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2B7C1-4999-400C-A85B-83161597A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4F32F-DC8E-48E5-8A90-5D7D1C092A1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2016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0064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15D1A-C9DF-4E3B-BDDC-2AB5398F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95250"/>
            <a:ext cx="110013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0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648B-2991-4BFE-B287-287E9EE8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2915"/>
            <a:ext cx="4861560" cy="600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245A4-9983-470C-A1BB-ECB07854E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922914"/>
            <a:ext cx="4385187" cy="3300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68D87-1271-4C95-B778-40B40622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0" y="0"/>
            <a:ext cx="1943100" cy="4362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8B3537-4EB5-421A-B0E3-8F2014ADB25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97772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47773-F0EA-475A-A405-5934E177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07477" cy="1826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79F55-136D-403B-B2ED-4C03704D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08638"/>
            <a:ext cx="6490101" cy="3937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BB5E8E-3A57-4896-9173-550EF5ED2AD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D97FE4-6A94-4BAC-8F97-5B0A46BF8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45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68037-CAA4-4E67-AFBF-1D012882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3940"/>
            <a:ext cx="6211642" cy="4504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BA69A-8992-46E5-A08A-ED088D03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86600" cy="1495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62758C-C58E-4A48-A31E-4D111AC2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127F58-3D51-4E7B-8006-096D950D173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06680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8032"/>
            <a:ext cx="5014453" cy="4127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12438-E372-45EB-89D4-B9CBB5C5D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0231"/>
            <a:ext cx="7831855" cy="161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2E8115-57F3-4B0F-84EA-55EB7A553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CAD9D9-82A3-4BE9-B5A2-F4E43C970C9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13908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4045E-2E0F-4B45-8895-30806EC5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7179525" cy="5923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AE585-F1B9-4805-A182-034C449A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B9613A-BD79-48A7-AFC9-E2312C35B83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32294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38586-CA7B-4F9F-A674-7FBDFAEA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DBA973-DF7F-47FE-AD51-F2922487C9A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11052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C5267-302F-45D2-A2EF-A27C6590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20244"/>
            <a:ext cx="9749298" cy="217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E8428-03D7-4028-BEA3-37A28615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70883"/>
            <a:ext cx="9013723" cy="1723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956A0-E379-4417-92E1-100DE36E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DB0B67-D815-4DFF-A40A-E4B2E2902C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0573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4C295-E000-47B6-B8FE-809190FD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991231" cy="421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9715B-EE27-468B-A399-F8EEB0C1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2960C7-6101-4C58-8B49-59D06BFD552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65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40390-063B-4D7C-85DE-044073F2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4" y="2647510"/>
            <a:ext cx="7517069" cy="4102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53D16-FE56-48A8-9451-BB56E2EA3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4" y="827314"/>
            <a:ext cx="8701549" cy="175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BE6BD-D665-486E-B6CF-FC78729D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4BFA7-5B92-4B6D-B948-5F10A0F023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69852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26C8-84F4-488E-B0EA-8B7F514E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42" y="3970664"/>
            <a:ext cx="10611749" cy="238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1F2D2-F6B4-46D6-9888-BE224982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2" y="1192439"/>
            <a:ext cx="5362575" cy="1847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01C70-6A58-4A30-9DE9-01953CD54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635D-A809-4AE6-A3D7-605412779C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731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DE1014-A790-43B3-B006-CC967C08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3"/>
            <a:ext cx="9338187" cy="3139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F76EE3-7E73-48C3-B326-08F2990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68124"/>
            <a:ext cx="9338187" cy="529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FA3BCA-87B9-4F87-8E2F-D836EF18C6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BDFCEB-F38C-4E2E-AF9B-DA9E1D6F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2CB4-2463-441D-B92D-98354290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86236" cy="5923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4E81C-85A9-48AF-9457-B166C496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0"/>
            <a:ext cx="1943100" cy="4362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833C29-4AE6-44F8-BD71-47E1DD8F843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62676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CC830-5FDA-4B0A-B3A5-58DDCC94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322988" cy="51900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C78A3-B606-4EA1-9A60-A14C7AC1D51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CA0DB-4D46-496F-943B-E56FBD6A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0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82FC2-07D3-4A4D-9B75-DCAB2DCB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216320" cy="4108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F4B832-2997-4829-B352-FC1C6DFCD65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4F731-0B1F-4C23-A83D-1B800C81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54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1E83E-64DB-4149-A133-6D539AEE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8837"/>
            <a:ext cx="9107612" cy="4037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38665-0F5C-4E88-B922-80CF890720C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97D1C-9C37-4A44-861A-04A012FD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22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3D0C9-8062-4DAC-AE59-A210F2E9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8686"/>
            <a:ext cx="8210550" cy="3286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ADB740-580C-4DD5-8256-E45AE16D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029172-2566-4973-A3F7-D52FDCA2A98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06524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368"/>
            <a:ext cx="8124972" cy="532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36F570-420E-45F0-8DCB-3FDAC75BBDE2}"/>
              </a:ext>
            </a:extLst>
          </p:cNvPr>
          <p:cNvSpPr txBox="1"/>
          <p:nvPr/>
        </p:nvSpPr>
        <p:spPr>
          <a:xfrm>
            <a:off x="838200" y="995963"/>
            <a:ext cx="835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https://www.accountingtools.com/articles/what-is-posting-in-accounting.html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2FF2C-EDCD-4C62-AAF8-D00CD9307E0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9134168" y="3580247"/>
            <a:ext cx="267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06666-BE00-4A91-A87B-0B27B907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4567"/>
            <a:ext cx="8185692" cy="5845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65AEC-7A43-4F43-9FE5-F3F9623C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8204AF-707F-4A4A-A060-BB23AB0FF3D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12AAB-757F-45AC-BEB0-2764A7B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7123"/>
            <a:ext cx="8715556" cy="4126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33249-B3CC-437F-8252-C873D56B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785382-68DC-4C89-8649-D8D2E90084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 &amp; Variant </a:t>
            </a:r>
            <a:r>
              <a:rPr lang="fr-BE" dirty="0" err="1"/>
              <a:t>Creation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414801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333D3-94B6-43BE-807A-683F15C7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85725"/>
            <a:ext cx="110109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480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1020F-D01F-4EEE-A8C1-4C78EC3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5651"/>
            <a:ext cx="8777748" cy="198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E367C-234D-4C09-9769-2050B91F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929663"/>
            <a:ext cx="8305627" cy="392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FE26E-0EED-43AF-BF2A-227EE97A8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B4AEE3-F6AD-4224-9B4D-DA183E2119C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83408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9134168" y="3580247"/>
            <a:ext cx="267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06666-BE00-4A91-A87B-0B27B907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4567"/>
            <a:ext cx="8185692" cy="5845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13E0B-8C8F-4AB2-9E5B-3C1BC830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FFFF48-599C-4B17-8B08-652B82A9602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2058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12AAB-757F-45AC-BEB0-2764A7B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7123"/>
            <a:ext cx="8715556" cy="4126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56386-C994-4E94-93A6-049C452C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C154C3-B528-4A78-8CC3-DC90D316DD1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003047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83459-FE69-430D-BD85-F2522028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4344"/>
            <a:ext cx="8820150" cy="2628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C80A2C-D46E-4D90-A314-D3F34CA694B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17900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2F306-9D30-4041-AE2C-5CFF1891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391400" cy="163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8C5AD-5979-4BF7-B657-A85428F3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59" y="2543339"/>
            <a:ext cx="6713545" cy="4314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7A88-A221-4894-9D7A-3CEF4E6B1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E7E6AC-F920-4BAA-B6ED-E8BEF433D73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89997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4FFEA-7D3F-41EA-9AA3-BE59DA4A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4" y="827314"/>
            <a:ext cx="7517069" cy="1636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06DB7-BF5D-4C70-954D-ABF6E2B14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4" y="2463472"/>
            <a:ext cx="7511486" cy="4394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63E19B-6BA2-47D4-AD47-B4E57B3BC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4B87B0-D94E-4EC0-B393-98F364BCDE6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98994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693FD-E71F-44A9-B671-789502D1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5169"/>
            <a:ext cx="5324475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500C3-DA5A-4407-B0EF-1C9F7D57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7" y="4126830"/>
            <a:ext cx="11157155" cy="207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C6CFC-D6AB-4E60-BE1B-B4E3638E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F84631-51DA-402E-84C1-714D819BAD6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353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DB72-C5BD-4971-AA78-417AE67B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38707"/>
            <a:ext cx="7008781" cy="5634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C1987-A788-4250-844A-A923122F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3485289"/>
            <a:ext cx="3904268" cy="2972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C44E13-DA7A-4B39-8AC0-3268A42534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30559-112F-4C67-8DD1-E6119876C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1825" y="0"/>
            <a:ext cx="1400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8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3578984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78984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CBD7E1-9773-46F7-BF53-5A7B7F9CEB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52469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EBE84-0D13-4323-8874-B4896EB3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26" y="2718692"/>
            <a:ext cx="8608414" cy="413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8644F-27D3-4D9F-A61C-E86B50F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6" y="838199"/>
            <a:ext cx="3917167" cy="1752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339813-6B64-4D47-A8FE-47A05FAB1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47CAF0-B818-4675-8AAB-3AB98C2EEE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078009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B1231-1790-4FC3-BBC1-083D9351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898510" cy="4973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F9ED4-8686-4F64-A2A5-C87EE9ED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9611-32AB-414E-863E-DECAD2928D3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82443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403AA-B0F1-4CAF-926A-B0B0ECF7B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76200"/>
            <a:ext cx="110204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278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A256F-F98B-4718-A811-766AE88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7152830" cy="1765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307CF-141B-4E37-8901-91C78FFF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2684462"/>
            <a:ext cx="5188352" cy="417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584F8A-51C7-4594-9C63-342027A40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84" y="2670935"/>
            <a:ext cx="5592353" cy="4200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515D96-2204-47C0-B1AA-0506B6B70FD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5213E5-127E-4B48-8785-5A2FC9561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82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82E98-DD29-47AF-8A9D-08AAE295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1468"/>
            <a:ext cx="6139932" cy="438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0F851-A2AE-4B87-BAB4-58C75878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4017"/>
            <a:ext cx="5444613" cy="1548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D820-8B7E-4FD1-9408-92F67FF1D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96CE8-5C1B-4206-B704-97B6F827D9F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153441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EBE84-0D13-4323-8874-B4896EB3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26" y="2718692"/>
            <a:ext cx="8608414" cy="413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8644F-27D3-4D9F-A61C-E86B50F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6" y="838199"/>
            <a:ext cx="3917167" cy="1752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4658CD-9309-4308-BFF6-E231EF58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A73FF-BAD6-4727-954B-757717106F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294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625DE6-7546-4346-AC1E-644BADA9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6994"/>
            <a:ext cx="6306718" cy="59910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FFB405-1E48-45EA-A78D-9ED767ACEB0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EE4CD-7294-4AF7-9667-5AEDFDBF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0"/>
            <a:ext cx="1400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12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B1231-1790-4FC3-BBC1-083D9351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898510" cy="4973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25540-7A59-4889-B552-929C8B8F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F8EB10-22A4-42FE-9839-E927B2275CD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867028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5AC0E-86B4-4D51-B899-BB15948B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575" y="0"/>
            <a:ext cx="1495425" cy="3133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592AA0-190E-4359-B608-ADEC491450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83606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D2A8B-71B4-476C-A4DF-9F725859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5002162" cy="1787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632D-5777-4A8A-843C-E8341327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3809"/>
            <a:ext cx="9170837" cy="1718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0F707-67F4-4241-B3C7-DDA7DAC8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751339"/>
            <a:ext cx="9229726" cy="1716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D8FD5-8060-4B99-8723-A7057A484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3A306A-CA86-471C-83EA-3C4BFD27C32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99B03-6094-4456-88B5-616D6741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7460723" cy="152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FE8E9-ED7D-43BA-8484-FC613668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88148"/>
            <a:ext cx="7460723" cy="4369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74E15-DDB6-468E-BA67-CFFB767B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7E25B9-EF83-4C24-988B-FC1C9617AC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78186-1E6E-4166-A16D-9FDD1395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17653"/>
            <a:ext cx="8955088" cy="521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525855-D42A-4A76-B817-96641200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1B5271-47E1-40FF-ACBD-67FC47B4423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D41F7-7EE8-4A49-943F-1C90659D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9" y="4110174"/>
            <a:ext cx="11124820" cy="2109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97FB9-F047-42C8-AA11-8CF91CB82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C702F8-1F2D-43EA-8266-23480EAFCFC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4101245"/>
            <a:ext cx="11127022" cy="2127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2091"/>
            <a:ext cx="9397181" cy="3164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4074514"/>
            <a:ext cx="9222945" cy="579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67885-6609-4DDF-8438-04C9CA03A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57247-7A17-4840-B595-94A63F70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C0351-6C53-4E36-B87F-7F6F938C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Display « Variants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85C98-C539-49D7-9B64-94462EB2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9637"/>
            <a:ext cx="9163050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AC750-FA3E-463B-9F69-D380A2DD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9517"/>
            <a:ext cx="5257800" cy="2010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8B0E2-8E79-474B-AF46-BAA0D87B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06" y="3729517"/>
            <a:ext cx="6011794" cy="2295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198261-4B11-490C-8C6E-B840CC21198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C3F7B-BE0D-492C-B673-436D33837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825" y="0"/>
            <a:ext cx="1400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65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</a:t>
            </a:r>
            <a:r>
              <a:rPr lang="fr-BE" dirty="0" err="1"/>
              <a:t>Statements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30C0D-318A-4766-A533-0FB1A82D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055"/>
            <a:ext cx="7269480" cy="4040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0F3BF-A91D-4F84-BEC1-240BEBD4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199"/>
            <a:ext cx="6253480" cy="17562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D84EC-8A69-4591-8604-3F01A740E8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F00E-CC6E-4728-AFB3-19DFCCFA8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450" y="-2458"/>
            <a:ext cx="17335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Inventory &amp; Stock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7C931-2442-4736-B8CA-9D8DC808E2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81EF9-5CA6-44AE-82F7-1C479D2D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0"/>
            <a:ext cx="30289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001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7D739-56CC-4311-9C6D-BDA75992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062" y="996631"/>
            <a:ext cx="4069155" cy="4329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78946-D353-47F7-8BE7-D1B37FF2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96631"/>
            <a:ext cx="7106921" cy="4329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34D2D7-DCE3-43DF-AF4E-8A1804095B8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55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F9FD7-D4C3-44A5-AE2F-60965163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57" y="837085"/>
            <a:ext cx="1737048" cy="82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DD44E-A087-4E41-90C1-6C706B3D4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023" y="1727648"/>
            <a:ext cx="1730182" cy="80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3ABCA-D15B-4BD6-8CA9-23470C33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37085"/>
            <a:ext cx="6667500" cy="4819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6BE7DB-ED96-45E0-867F-EEB288BC3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023" y="2597614"/>
            <a:ext cx="2647950" cy="2581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5B83DB-3CEF-40F0-BFF2-BACCD3A0F55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E58055-B5F9-413B-AE64-974025BF9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0823" y="0"/>
            <a:ext cx="15335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AA72-EE26-42D2-BEEA-A49A35E2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05" y="3393747"/>
            <a:ext cx="7835179" cy="1803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9D20D1-251D-4C0F-A8AE-2DB8495AEC55}"/>
              </a:ext>
            </a:extLst>
          </p:cNvPr>
          <p:cNvSpPr txBox="1"/>
          <p:nvPr/>
        </p:nvSpPr>
        <p:spPr>
          <a:xfrm>
            <a:off x="926605" y="5538408"/>
            <a:ext cx="111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configuration for « Drop </a:t>
            </a:r>
            <a:r>
              <a:rPr lang="fr-BE" dirty="0" err="1"/>
              <a:t>Shipment</a:t>
            </a:r>
            <a:r>
              <a:rPr lang="fr-BE" dirty="0"/>
              <a:t> </a:t>
            </a:r>
            <a:r>
              <a:rPr lang="fr-BE" dirty="0" err="1"/>
              <a:t>Sequence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once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« Sale » modules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A0305-A0FF-4A9B-9040-E716BDAC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8102"/>
            <a:ext cx="8891650" cy="2116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F7A47E-9E9A-43A3-8AE6-508CA090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445" y="0"/>
            <a:ext cx="1533525" cy="2867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3EA043-887A-48E6-8569-5CAB942EC2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7D0F8-CA3D-4E81-A54E-D75F3BB5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13792"/>
            <a:ext cx="4528039" cy="2836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2F366-E1EA-43BB-A39D-8602E642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112" y="3913548"/>
            <a:ext cx="4447988" cy="283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D4D51-1F4C-4E0B-9C59-A4F8D2824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12" y="1080327"/>
            <a:ext cx="4447989" cy="2653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CE9E6-E61D-4CD1-8E37-FC9ADF65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80327"/>
            <a:ext cx="2496127" cy="2663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D1C0B0-21F9-4B0E-B837-A6359F827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4445" y="0"/>
            <a:ext cx="1533525" cy="28670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FC5864-E848-4A4C-9F9B-D64CCED4DF5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209367" y="1443841"/>
            <a:ext cx="2872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MODULE ACTIVATION</a:t>
            </a:r>
          </a:p>
          <a:p>
            <a:pPr algn="r"/>
            <a:r>
              <a:rPr lang="en-GB" b="1" dirty="0"/>
              <a:t>Supplier</a:t>
            </a:r>
          </a:p>
          <a:p>
            <a:pPr algn="r"/>
            <a:r>
              <a:rPr lang="en-GB" b="1" dirty="0"/>
              <a:t>Product</a:t>
            </a:r>
          </a:p>
          <a:p>
            <a:pPr algn="r"/>
            <a:r>
              <a:rPr lang="en-GB" b="1" dirty="0"/>
              <a:t>Inventory &amp; Stock</a:t>
            </a:r>
          </a:p>
          <a:p>
            <a:pPr algn="r"/>
            <a:r>
              <a:rPr lang="en-GB" b="1" dirty="0"/>
              <a:t>Purchase</a:t>
            </a:r>
            <a:br>
              <a:rPr lang="en-GB" b="1" dirty="0"/>
            </a:br>
            <a:endParaRPr lang="en-GB" b="1" dirty="0"/>
          </a:p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STATE CHANGES</a:t>
            </a:r>
          </a:p>
          <a:p>
            <a:pPr algn="r"/>
            <a:r>
              <a:rPr lang="en-GB" b="1" dirty="0"/>
              <a:t>Summary Diagram</a:t>
            </a:r>
            <a:br>
              <a:rPr lang="en-GB" b="1" dirty="0"/>
            </a:br>
            <a:endParaRPr lang="en-GB" b="1" dirty="0"/>
          </a:p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PURCHASE PROCESS</a:t>
            </a:r>
          </a:p>
          <a:p>
            <a:pPr algn="r"/>
            <a:r>
              <a:rPr lang="en-GB" b="1" dirty="0"/>
              <a:t>Supplier Purchase</a:t>
            </a:r>
          </a:p>
          <a:p>
            <a:pPr algn="r"/>
            <a:r>
              <a:rPr lang="en-GB" b="1" dirty="0"/>
              <a:t>Supplier Shipment</a:t>
            </a:r>
          </a:p>
          <a:p>
            <a:pPr algn="r"/>
            <a:r>
              <a:rPr lang="en-GB" b="1" dirty="0"/>
              <a:t>Supplier Invoice</a:t>
            </a:r>
          </a:p>
          <a:p>
            <a:pPr algn="r"/>
            <a:r>
              <a:rPr lang="en-GB" b="1" dirty="0"/>
              <a:t>Supplier Payment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082325" y="1443841"/>
            <a:ext cx="8029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Activating Supplier-related modules</a:t>
            </a:r>
          </a:p>
          <a:p>
            <a:r>
              <a:rPr lang="en-GB" dirty="0"/>
              <a:t>Activating Product-related modules</a:t>
            </a:r>
          </a:p>
          <a:p>
            <a:r>
              <a:rPr lang="en-GB" dirty="0"/>
              <a:t>Activating Stock-related modules</a:t>
            </a:r>
          </a:p>
          <a:p>
            <a:r>
              <a:rPr lang="en-GB" dirty="0"/>
              <a:t>Activating Purchase-related modules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The state diagram for “Purchase” related operations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Recording a Purchase</a:t>
            </a:r>
          </a:p>
          <a:p>
            <a:r>
              <a:rPr lang="en-GB" dirty="0"/>
              <a:t>Recording a Shipment</a:t>
            </a:r>
          </a:p>
          <a:p>
            <a:r>
              <a:rPr lang="en-GB" dirty="0"/>
              <a:t>Emitting an Invoice</a:t>
            </a:r>
          </a:p>
          <a:p>
            <a:r>
              <a:rPr lang="en-GB" dirty="0"/>
              <a:t>Paying an Invoice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B945E-3547-475A-AAA9-C937D22B2B1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AF66F-712D-4D25-A3F2-9C4E7E14F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3987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869273"/>
            <a:ext cx="94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to the system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declare</a:t>
            </a:r>
            <a:r>
              <a:rPr lang="fr-BE" dirty="0"/>
              <a:t> the « Product » « </a:t>
            </a:r>
            <a:r>
              <a:rPr lang="fr-BE" dirty="0" err="1"/>
              <a:t>Purchasable</a:t>
            </a:r>
            <a:r>
              <a:rPr lang="fr-BE" dirty="0"/>
              <a:t> » &amp; « </a:t>
            </a:r>
            <a:r>
              <a:rPr lang="fr-BE" dirty="0" err="1"/>
              <a:t>Salable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F5348-301C-46DF-A034-0E3028F5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0222"/>
            <a:ext cx="9469088" cy="3781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E45E5-B83A-4BA7-801F-EAFF7757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5441015"/>
            <a:ext cx="6010275" cy="933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19BA3-86D0-4AD8-8515-F54522BBF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2" y="5441015"/>
            <a:ext cx="5248275" cy="942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3DB08E-D715-411D-A24D-8A22305C521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1A47C-6834-42BF-B965-10052997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0"/>
            <a:ext cx="14097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State Changes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AE40E-8281-4B47-8106-30F6524A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53" y="912751"/>
            <a:ext cx="6048375" cy="1657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86605-8653-4C71-9473-B6E0EDC4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81" y="2891889"/>
            <a:ext cx="33147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8C30BE-5EBA-4FBE-90B9-82212B0D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4890077"/>
            <a:ext cx="3390900" cy="1666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5D874D-F497-4F3C-9329-A5D9BAEA4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521" y="2882364"/>
            <a:ext cx="4676775" cy="1685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3A8366-19C3-4B37-B6A1-745505047E9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264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3B98D-79F1-4E76-96A8-626E1B1F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00012"/>
            <a:ext cx="110013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79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886FA-05A5-4EC4-9DD8-AE0389DC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Impacted</a:t>
            </a:r>
            <a:r>
              <a:rPr lang="fr-BE" dirty="0"/>
              <a:t>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FEFD6-AF88-41A9-9D0C-A2595536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DEDE8-3548-4AFD-BDD5-39F56998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126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63" y="1539798"/>
            <a:ext cx="2482075" cy="11934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D3764-C3CA-4E4E-8DCF-4D10395C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44" y="1539798"/>
            <a:ext cx="1829811" cy="4393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73AEF-881E-4ECD-A43B-48FF73EB4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39798"/>
            <a:ext cx="1976293" cy="2860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35E1C-E98A-4893-8EBC-625DFE892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760" y="1539798"/>
            <a:ext cx="1790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B1BB6-E0E3-416E-81E2-E2557CD5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39797"/>
            <a:ext cx="2058501" cy="4087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0971E-FE4D-4C5E-83A5-CC67AA7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61" y="1569816"/>
            <a:ext cx="1971675" cy="3133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C27EA-3348-4B66-A34B-2C5862484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2" y="1539797"/>
            <a:ext cx="1829628" cy="31337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3BDC32-2172-481E-B505-66DA2FBF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707" y="1568371"/>
            <a:ext cx="1671311" cy="31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7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69AD4-BC22-43AA-8C79-807D2B08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69816"/>
            <a:ext cx="1829628" cy="356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E75DE-C753-4191-93C8-ED98A592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77" y="1568371"/>
            <a:ext cx="2295525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25F9-076A-4744-AE83-79653854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78683"/>
            <a:ext cx="2286000" cy="378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04454-D8AA-4C4A-8B2B-47CFEAB1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520" y="1568371"/>
            <a:ext cx="2305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0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D4DC8-1A80-4286-9983-BF9D92DC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315"/>
            <a:ext cx="1871672" cy="4282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38053-BECB-4EA8-ACF8-65B13201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83" y="1078266"/>
            <a:ext cx="1562370" cy="42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7B4-67AD-418D-AC61-800EDFD8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56" y="1030642"/>
            <a:ext cx="1705124" cy="4338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01747C-2606-47DB-8A92-A9763EB6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112384" y="3143001"/>
            <a:ext cx="5303680" cy="10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Accounts</a:t>
            </a:r>
            <a:r>
              <a:rPr lang="fr-BE" dirty="0"/>
              <a:t> (</a:t>
            </a:r>
            <a:r>
              <a:rPr lang="fr-BE" dirty="0" err="1"/>
              <a:t>Recap</a:t>
            </a:r>
            <a:r>
              <a:rPr lang="fr-BE"/>
              <a:t>)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1720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240269" y="1648050"/>
            <a:ext cx="242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3F566-D01B-48D0-A9C7-0F08D083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F2A44-3AC7-46BE-8F8C-675EE380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72" y="2510058"/>
            <a:ext cx="5960888" cy="4347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B52D68-1444-41C1-AA19-772725C8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827314"/>
            <a:ext cx="6283960" cy="1641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035DAD-641F-47EA-A3D9-0CF295948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360" y="2898771"/>
            <a:ext cx="5183099" cy="2371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158357-F28F-48EB-A896-340CBCE2C796}"/>
              </a:ext>
            </a:extLst>
          </p:cNvPr>
          <p:cNvSpPr txBox="1"/>
          <p:nvPr/>
        </p:nvSpPr>
        <p:spPr>
          <a:xfrm>
            <a:off x="7695882" y="5659145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Enter « Delivery Date »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track</a:t>
            </a:r>
            <a:r>
              <a:rPr lang="fr-BE" dirty="0"/>
              <a:t> « Location Stock </a:t>
            </a:r>
            <a:r>
              <a:rPr lang="fr-BE" dirty="0" err="1"/>
              <a:t>Forecast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44F1C-A329-4BA6-9431-CC65CF1D155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50336-A3DF-44B7-9F8C-967C46D2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90487"/>
            <a:ext cx="110013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69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A674A-B7CB-4BC3-B655-3CAECDDD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6974840" cy="150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07094-FC10-4966-829C-9C7D6279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01" y="2370946"/>
            <a:ext cx="5007275" cy="44191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95FC64-7A57-423C-A430-4B31534C96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94884-FD6D-4C1F-BFF2-0E93D6715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5871C-08DE-4FDF-960E-BF3ABDEA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4577"/>
            <a:ext cx="4611255" cy="3795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AAC7A-FDF5-4866-BBC4-C8173692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7155"/>
            <a:ext cx="9048750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B34AA-AB1D-46E5-AB68-5CE636CB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BBD6A6-0667-42DD-A701-5BAA00FA0B8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3FF33-1E4A-4DA0-9181-0FCE94D6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0"/>
            <a:ext cx="7781925" cy="253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F3D85-C57E-4365-9585-6366B4E3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0981C-F88C-4474-8DC4-81F66B4D1F5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3485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838200" y="982444"/>
            <a:ext cx="827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« State-Draft ». It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963CA-94FA-4BB6-AA36-E5C27C43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904"/>
            <a:ext cx="9098280" cy="19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41C5F-E9FA-4A24-A5E7-34EC0E78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2DA0CF-FCD9-47FC-857D-C7CC4E1AC09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13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1002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have </a:t>
            </a:r>
            <a:r>
              <a:rPr lang="fr-BE" dirty="0" err="1"/>
              <a:t>installed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 : </a:t>
            </a:r>
            <a:r>
              <a:rPr lang="fr-BE" dirty="0" err="1"/>
              <a:t>refer</a:t>
            </a:r>
            <a:r>
              <a:rPr lang="fr-BE" dirty="0"/>
              <a:t> to « Basic </a:t>
            </a:r>
            <a:r>
              <a:rPr lang="fr-BE" dirty="0" err="1"/>
              <a:t>Functionality</a:t>
            </a:r>
            <a:r>
              <a:rPr lang="fr-BE" dirty="0"/>
              <a:t> » document.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accounts</a:t>
            </a:r>
            <a:r>
              <a:rPr lang="fr-BE" dirty="0"/>
              <a:t> for the </a:t>
            </a:r>
            <a:r>
              <a:rPr lang="fr-BE" dirty="0" err="1"/>
              <a:t>purchase</a:t>
            </a:r>
            <a:r>
              <a:rPr lang="fr-BE" dirty="0"/>
              <a:t> process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812433"/>
              </p:ext>
            </p:extLst>
          </p:nvPr>
        </p:nvGraphicFramePr>
        <p:xfrm>
          <a:off x="1226127" y="2856839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Fournisseur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1226126" y="223258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09225"/>
              </p:ext>
            </p:extLst>
          </p:nvPr>
        </p:nvGraphicFramePr>
        <p:xfrm>
          <a:off x="6483927" y="2872740"/>
          <a:ext cx="38063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6x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Charge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Expense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483926" y="224848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F84D8-9164-4073-B937-469199FC6FD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755073" y="2917425"/>
            <a:ext cx="9312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on a </a:t>
            </a:r>
            <a:r>
              <a:rPr lang="fr-BE" dirty="0" err="1"/>
              <a:t>given</a:t>
            </a:r>
            <a:r>
              <a:rPr lang="fr-BE" dirty="0"/>
              <a:t> « Journal » (e.g. « EXP »), </a:t>
            </a:r>
            <a:r>
              <a:rPr lang="fr-BE" dirty="0" err="1"/>
              <a:t>it</a:t>
            </a:r>
            <a:r>
              <a:rPr lang="fr-BE" dirty="0"/>
              <a:t>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E57E1-0EDE-4B6A-B911-D3D63BE9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656"/>
            <a:ext cx="9490125" cy="1559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89C42-9228-49C6-AE63-B4AC59DE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8600"/>
            <a:ext cx="59817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90636-CB58-431E-81D7-6779377E1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5" y="4038600"/>
            <a:ext cx="3486200" cy="1164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5238C-B9BB-46A6-8C48-2DC8E1A94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57EF7C-71DF-4D02-9A0B-FBFF2A0FDD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7277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DE2B8-8CF1-4BB6-B961-8FE4D78B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64799"/>
            <a:ext cx="9505757" cy="2464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7EC030-3375-44DB-AA7C-55300091CB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80530-88B7-4133-B85B-247037F5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2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BA201-EF8E-4367-9E03-5D16FC03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4075"/>
            <a:ext cx="7705725" cy="563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0D962-6EAB-48A8-B2EE-E2A45D00E7B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7520D-A043-4CD1-8EEB-7D672FDA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2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115FA-C9DF-4AD6-9DFC-0CEC4CE8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5195"/>
            <a:ext cx="7486650" cy="5657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CFBD2A-0E7A-48E7-B3C2-7104588E615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2FD2B-BED3-4E83-A729-22F7C1FF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8533-41A0-4B0B-BFFF-0AFA46C4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1035050"/>
            <a:ext cx="931545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4D706-B60F-4737-8203-CACB7DCD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124AA2-4650-486A-B906-D1F843BC7BE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4638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</a:t>
            </a:r>
            <a:r>
              <a:rPr lang="fr-BE" dirty="0" err="1"/>
              <a:t>Statements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30C0D-318A-4766-A533-0FB1A82D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055"/>
            <a:ext cx="7269480" cy="4040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0F3BF-A91D-4F84-BEC1-240BEBD4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199"/>
            <a:ext cx="6253480" cy="17562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D84EC-8A69-4591-8604-3F01A740E8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F00E-CC6E-4728-AFB3-19DFCCFA8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450" y="-2458"/>
            <a:ext cx="17335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7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2774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914640" y="1175311"/>
            <a:ext cx="2315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829595" y="4817265"/>
            <a:ext cx="4524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Supplier »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E9CDF-ABCE-4E04-8080-EEF9F16B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509"/>
            <a:ext cx="5991395" cy="4015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4B0EE-FFB2-4138-96EC-78356174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9183"/>
            <a:ext cx="6934200" cy="1743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DCFBF-D1D1-4FB6-83A3-EA35E9B8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0F99F0-939C-42B1-8902-1DFB82261C1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2523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B617D-241C-4D84-957D-9AF0BBB0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5250"/>
            <a:ext cx="109728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82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A674A-B7CB-4BC3-B655-3CAECDDD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6974840" cy="150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07094-FC10-4966-829C-9C7D6279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01" y="2370946"/>
            <a:ext cx="5007275" cy="44191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F9D9F6-3820-4C6A-AAB8-23B75612E56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B7EBC-A17F-409D-B12E-326660A80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A3F6F-00A1-409B-9441-A9B702A8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49642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5716F-B4B4-45EC-B6F5-4421F5E0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52" y="2789464"/>
            <a:ext cx="5551512" cy="4068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8C661-4E92-4E9D-8AFB-D335C149E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61C951-25E5-49AB-948A-5D7F547FB4B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1292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503203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9294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present</a:t>
            </a:r>
            <a:r>
              <a:rPr lang="fr-BE" dirty="0"/>
              <a:t> scenario, the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consists</a:t>
            </a:r>
            <a:r>
              <a:rPr lang="fr-BE" dirty="0"/>
              <a:t> in the « Product » not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an « </a:t>
            </a:r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Category</a:t>
            </a:r>
            <a:r>
              <a:rPr lang="fr-BE" dirty="0"/>
              <a:t> »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Confirmed</a:t>
            </a:r>
            <a:r>
              <a:rPr lang="fr-BE" dirty="0"/>
              <a:t> »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2C4B90-8F5B-4614-A809-C8061733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C91BCC-5FC8-4FD9-9EDC-F6793EE0FB2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0814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CB705A-EBF7-42DC-A9BD-36FDEF78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7522"/>
            <a:ext cx="7941248" cy="5844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DA8F1-8D58-490B-B9E3-7316D1EE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C23DCA-C22F-4DC8-9274-757B5610805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1B0E6-ABFC-4E02-B357-EB7EAB434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1437"/>
            <a:ext cx="1097280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5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Supplier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promotes</a:t>
            </a:r>
            <a:r>
              <a:rPr lang="fr-BE" dirty="0"/>
              <a:t> to a supplier as </a:t>
            </a:r>
            <a:r>
              <a:rPr lang="fr-BE" dirty="0" err="1"/>
              <a:t>soon</a:t>
            </a:r>
            <a:r>
              <a:rPr lang="fr-BE" dirty="0"/>
              <a:t> as one or more </a:t>
            </a:r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 </a:t>
            </a:r>
            <a:r>
              <a:rPr lang="fr-BE" dirty="0" err="1"/>
              <a:t>Same</a:t>
            </a:r>
            <a:r>
              <a:rPr lang="fr-BE" dirty="0"/>
              <a:t> for sales.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supplier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with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 » or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if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b="1" dirty="0"/>
              <a:t>Access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).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supplier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Functionality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B087D-214D-477D-93F2-BE0FFED0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94" y="0"/>
            <a:ext cx="2550806" cy="2529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17C73B-FAB4-459E-87E7-8C9FDC961E9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5170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B62AC-57B4-468F-AF99-6EAFD243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82"/>
            <a:ext cx="5613810" cy="412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284FB-9711-4F64-A800-7FBE045D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0" y="827314"/>
            <a:ext cx="9435792" cy="1874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D4560-8819-4AE6-9198-69075EBE3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25E1F9-4E4A-45CA-ADBC-83EA9973FE1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61560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259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C9A9-98F9-49B5-A5A1-2DE3443E4C03}"/>
              </a:ext>
            </a:extLst>
          </p:cNvPr>
          <p:cNvSpPr txBox="1"/>
          <p:nvPr/>
        </p:nvSpPr>
        <p:spPr>
          <a:xfrm>
            <a:off x="838200" y="5584574"/>
            <a:ext cx="1115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The button “Process” checks that the purchase order is in a correct state with respect to forthcoming shipment, invoicing and accounting treatment.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 our example, an “Account Category” is missing on the “Product PROD01”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34C-705A-402F-A131-89BCACE6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883" y="827314"/>
            <a:ext cx="265747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9B94-6FA7-4463-B0BE-09A7C210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53646" cy="4538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87E756-79E9-43DB-803A-A2573473D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B3F4C3-096D-490A-9CF5-C7CA36EF0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041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EDC4C-8ED2-4A84-AD69-2DE3D1BD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4981575" cy="215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36CCC-77E3-48BA-855B-4368FF5A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8001"/>
            <a:ext cx="8953500" cy="366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91BBB-D356-4B3B-A6C5-2EA2F4A9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FE807B-66E1-4AB2-A806-2059E06986F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8971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E96F2-BAB2-48D0-B3AA-68FA815C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2483"/>
            <a:ext cx="7417857" cy="5847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1B279-A82E-4B86-940E-9B2324DA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1435C0-9E8E-47EA-866D-5C99EB06BD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1031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46335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AA798-13E0-4295-B0B4-BD157E6B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80962"/>
            <a:ext cx="109823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79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62C90-C0F8-4323-A299-2A156FCE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413240" cy="1908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2BEE9-C3C0-4FCB-90A7-E1A8DF7B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2799439"/>
            <a:ext cx="5684168" cy="405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8BDB7-850A-4835-9023-F20DD4ADC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CE5D73-14D0-4B47-AC51-F8D5E8B5D7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9162"/>
            <a:ext cx="9089544" cy="3033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AE64D-41D1-438E-954F-9AB911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07546"/>
            <a:ext cx="9048750" cy="2162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217D5-CD67-45C1-BCFF-8F1E9630872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5A1F82-92AD-45A4-AA7A-3F69E231A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71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3913"/>
            <a:ext cx="6995160" cy="3414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1B87E-32B3-46E9-AFAD-E9834385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23464"/>
            <a:ext cx="9220200" cy="2190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1A5BCF-2010-4A1E-9021-D7EEEF92A1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04A359-F7B6-4318-BAD3-DAE89A9D4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4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FCD06-EB2B-4753-92C1-B7094675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3125"/>
            <a:ext cx="7915275" cy="5619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FAEF60-F0EE-4DD9-BB62-99E79DFC7D9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F4A6E-D04C-4047-8032-C89B32E4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0"/>
            <a:ext cx="2171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23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B56F49-B85A-430A-AC0B-34AAC55B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69" y="2443993"/>
            <a:ext cx="6810971" cy="4414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3CB9F9-A019-49D9-8658-4D5D122D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826760" cy="1543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7240C-631C-4250-A469-56D4B909EF1A}"/>
              </a:ext>
            </a:extLst>
          </p:cNvPr>
          <p:cNvSpPr txBox="1"/>
          <p:nvPr/>
        </p:nvSpPr>
        <p:spPr>
          <a:xfrm>
            <a:off x="6898005" y="1312488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Suppliers</a:t>
            </a:r>
            <a:r>
              <a:rPr lang="fr-BE" dirty="0"/>
              <a:t> </a:t>
            </a:r>
            <a:r>
              <a:rPr lang="fr-BE" dirty="0" err="1"/>
              <a:t>Waiting</a:t>
            </a:r>
            <a:r>
              <a:rPr lang="fr-BE" dirty="0"/>
              <a:t> » </a:t>
            </a:r>
            <a:r>
              <a:rPr lang="fr-BE" dirty="0" err="1"/>
              <a:t>iff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 Delivery Date » </a:t>
            </a:r>
            <a:r>
              <a:rPr lang="fr-BE" dirty="0" err="1"/>
              <a:t>exists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4DC8E-D71F-4CA0-A9A3-4AD5839F2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057" y="0"/>
            <a:ext cx="1800225" cy="4162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83555A-7B8D-4345-867D-3FAB6DA6C16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3527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EEACF7-C824-4C69-9035-C942331C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6974841" cy="13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C374A1-9770-41FC-BF40-F6A06B88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5" y="2274039"/>
            <a:ext cx="6960555" cy="444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793F7-5A32-4027-AEFA-F1DFA2D8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9FB542-7912-42EF-BEED-8AFE3661142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7989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Supplier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/>
              <a:t> stock moves </a:t>
            </a:r>
            <a:r>
              <a:rPr lang="fr-BE" dirty="0"/>
              <a:t>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Incoming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supplier location and the </a:t>
            </a:r>
            <a:r>
              <a:rPr lang="fr-BE" dirty="0" err="1"/>
              <a:t>warehouse</a:t>
            </a:r>
            <a:r>
              <a:rPr lang="fr-BE" dirty="0"/>
              <a:t> input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input location and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6AA30-F66D-459F-A24E-B9CAFE0AD1D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67A4F-7916-46E7-BACD-36ECFE5E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6344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 or « </a:t>
            </a:r>
            <a:r>
              <a:rPr lang="fr-BE" i="1" dirty="0" err="1"/>
              <a:t>Created</a:t>
            </a:r>
            <a:r>
              <a:rPr lang="fr-BE" i="1" dirty="0"/>
              <a:t>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E5779E-8A69-44D2-8B42-16F2CA8B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50365" cy="5791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BB6908-D7D7-440A-955E-6739C60F4AF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506D18-D011-42ED-9141-6F2D5F4BB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22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FB93E-535A-4F66-B452-88D6B828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5055"/>
            <a:ext cx="9019418" cy="51539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0DE8CD-ED0F-413C-A742-DF6148316CD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4EF39-0B63-4C86-B313-2BB36EDD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7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</a:t>
            </a:r>
            <a:r>
              <a:rPr lang="fr-BE" i="1" dirty="0" err="1"/>
              <a:t>Created</a:t>
            </a:r>
            <a:r>
              <a:rPr lang="fr-BE" i="1" dirty="0"/>
              <a:t> » (1/2)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9C738-65D9-48DB-BA6C-B83B324D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5254"/>
            <a:ext cx="8181975" cy="304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9130C-857F-4D93-A392-4211A261297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96410-2EFC-4219-B827-CB4D3EC5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25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CA150-AA57-4E4A-A5D1-1E0B3992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6761480" cy="299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57CE4-31A6-4D88-8869-94817EC19C1A}"/>
              </a:ext>
            </a:extLst>
          </p:cNvPr>
          <p:cNvSpPr txBox="1"/>
          <p:nvPr/>
        </p:nvSpPr>
        <p:spPr>
          <a:xfrm>
            <a:off x="7730835" y="2900133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possible to fine tune « Product », « </a:t>
            </a:r>
            <a:r>
              <a:rPr lang="fr-BE" dirty="0" err="1"/>
              <a:t>Quantity</a:t>
            </a:r>
            <a:r>
              <a:rPr lang="fr-BE" dirty="0"/>
              <a:t> », « Unit Price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EA233-20C5-4B81-8316-91967092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73" y="3921702"/>
            <a:ext cx="6666808" cy="29100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C27C21-E5BC-44FF-A465-73C5BBF261B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EF4780-60EC-446D-994D-090B704F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F958-AD5F-4DD8-A795-80A8031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5350"/>
            <a:ext cx="8518236" cy="4785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DBE73-7AE0-4E5E-B77E-10A2EE54AD5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729EBB-53B6-4C74-9936-A27534C4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0"/>
            <a:ext cx="2171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94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Inventory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FC01-462D-4B46-9030-DFC7FDC4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5633"/>
            <a:ext cx="8404309" cy="58547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23767E-2400-42A2-9C5F-456621A7CB8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585E9-B42F-464B-A968-B6BA64A5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228317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5EAE6-16D6-4992-BDD4-04B19DA9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80962"/>
            <a:ext cx="109918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80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0CBD0-7C22-49C4-9C5B-2BCE86E4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8" y="827314"/>
            <a:ext cx="6365352" cy="60197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0845F8-2BF2-4D1D-AF8B-B225B2ADF46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F7111-0104-404D-8474-BBF5820F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49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829B4-EC29-496F-9186-B01F594F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5"/>
            <a:ext cx="5806439" cy="1272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8E4234-A6AA-4267-BDF4-8904D460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26439"/>
            <a:ext cx="5806439" cy="4549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B6627-3154-4C26-AAA9-36A80BBBD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207613-3C3E-44A9-819E-5B128068293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92897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37B08-2ADA-4570-8055-60B690A9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3617"/>
            <a:ext cx="7045712" cy="4231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3F737-FB9B-4361-ABF7-4704AD88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7726680" cy="17064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F960F3-5783-4908-B8B4-2703D93B59F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916CC-7533-4501-A473-8CDA99BA5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0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Incoming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FE19EF-3BA7-4DB6-B9ED-77377D2D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05568"/>
            <a:ext cx="9352280" cy="5230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021D08-1FC7-433E-971B-E9A4948AB89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0201E-543D-4B4C-98EE-ADBB922E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FFAC7-7203-4DCD-BC1A-B534FE95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20751"/>
            <a:ext cx="9362440" cy="52013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7C8AE-D372-49DC-9401-B3A627D0539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30242-7F44-47D8-8B2F-49DF1DF8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33408</TotalTime>
  <Words>2272</Words>
  <Application>Microsoft Office PowerPoint</Application>
  <PresentationFormat>Widescreen</PresentationFormat>
  <Paragraphs>472</Paragraphs>
  <Slides>191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5" baseType="lpstr">
      <vt:lpstr>Arial</vt:lpstr>
      <vt:lpstr>Calibri</vt:lpstr>
      <vt:lpstr>Calibri Light</vt:lpstr>
      <vt:lpstr>Office Theme</vt:lpstr>
      <vt:lpstr>- Getting started - Purchase</vt:lpstr>
      <vt:lpstr>Table of Contents</vt:lpstr>
      <vt:lpstr>TOC </vt:lpstr>
      <vt:lpstr>Chart of Accounts (Recap)</vt:lpstr>
      <vt:lpstr>Chart of Account</vt:lpstr>
      <vt:lpstr>Supplier</vt:lpstr>
      <vt:lpstr>Motivation</vt:lpstr>
      <vt:lpstr>Create</vt:lpstr>
      <vt:lpstr>Create</vt:lpstr>
      <vt:lpstr>Summary</vt:lpstr>
      <vt:lpstr>Product</vt:lpstr>
      <vt:lpstr>Module Activation</vt:lpstr>
      <vt:lpstr>State « Ante »</vt:lpstr>
      <vt:lpstr>Module Activation</vt:lpstr>
      <vt:lpstr>State « Post »</vt:lpstr>
      <vt:lpstr>Product &amp; Variant Creation</vt:lpstr>
      <vt:lpstr>Create « Product PROD01 » &amp; « Variant VA01 »</vt:lpstr>
      <vt:lpstr>Create « Product PROD01 » &amp; « Variant VA01 »</vt:lpstr>
      <vt:lpstr>Display « Variants »</vt:lpstr>
      <vt:lpstr>Inventory &amp; Stock</vt:lpstr>
      <vt:lpstr>Motivation</vt:lpstr>
      <vt:lpstr>Module Activation</vt:lpstr>
      <vt:lpstr>Module Activation</vt:lpstr>
      <vt:lpstr>Purchase</vt:lpstr>
      <vt:lpstr>Module Activation</vt:lpstr>
      <vt:lpstr>Module Activation</vt:lpstr>
      <vt:lpstr>Purchase Configuration</vt:lpstr>
      <vt:lpstr>Purchase Configuration (1/2)</vt:lpstr>
      <vt:lpstr>Purchase Configuration (2/2)</vt:lpstr>
      <vt:lpstr>Product</vt:lpstr>
      <vt:lpstr>Motivation</vt:lpstr>
      <vt:lpstr>Purchase - Related Entities State Changes</vt:lpstr>
      <vt:lpstr>« Purchase » related states </vt:lpstr>
      <vt:lpstr>PowerPoint Presentation</vt:lpstr>
      <vt:lpstr>Impacted functions</vt:lpstr>
      <vt:lpstr>Impact analysis</vt:lpstr>
      <vt:lpstr>Impact analysis</vt:lpstr>
      <vt:lpstr>Impact analysis</vt:lpstr>
      <vt:lpstr>Impact analysis</vt:lpstr>
      <vt:lpstr>Supplier Purchase - State Changes - Impact Analysis</vt:lpstr>
      <vt:lpstr>Purchase From State « Nill » to State « Draft »</vt:lpstr>
      <vt:lpstr>Purchase From State « Nill » to State « Draft » Action</vt:lpstr>
      <vt:lpstr>Purchase</vt:lpstr>
      <vt:lpstr>Purchase From State « Nill » to State « Draft » Impact</vt:lpstr>
      <vt:lpstr>PowerPoint Presentation</vt:lpstr>
      <vt:lpstr>1 - Parties associated to Purchases</vt:lpstr>
      <vt:lpstr>2 - Purchases | Purchases (SUP01)</vt:lpstr>
      <vt:lpstr>10 - Journals - Periods</vt:lpstr>
      <vt:lpstr>11 - Account Moves</vt:lpstr>
      <vt:lpstr>12 - Open Journal</vt:lpstr>
      <vt:lpstr>13 - General Ledger</vt:lpstr>
      <vt:lpstr>14 - Balance Sheet</vt:lpstr>
      <vt:lpstr>15 - Income statement</vt:lpstr>
      <vt:lpstr>16 - General Journal</vt:lpstr>
      <vt:lpstr>16 - Statements</vt:lpstr>
      <vt:lpstr>Purchase From State « Draft » to State « Quotation »</vt:lpstr>
      <vt:lpstr>Purchase From State « Draft » to State « Quotation » Action</vt:lpstr>
      <vt:lpstr>Purchase</vt:lpstr>
      <vt:lpstr>Purchase From State « Draft » to State « Quotation » Impact</vt:lpstr>
      <vt:lpstr>PowerPoint Presentation</vt:lpstr>
      <vt:lpstr>1 - Parties associated to Purchases</vt:lpstr>
      <vt:lpstr>2 - Purchases | Purchases (SUP01)</vt:lpstr>
      <vt:lpstr>Purchase From State « Quotation » to State « Confirmed » or From State « Quotation » to State « Processing  »</vt:lpstr>
      <vt:lpstr>State transitions</vt:lpstr>
      <vt:lpstr>Purchase From State « Quotation » to State «Confirmed »</vt:lpstr>
      <vt:lpstr>Purchase From State « Quotation » to State «Confirmed » Action</vt:lpstr>
      <vt:lpstr>Purchase</vt:lpstr>
      <vt:lpstr>Purchase From State « Quotation » to State «Confirmed » Impact</vt:lpstr>
      <vt:lpstr>PowerPoint Presentation</vt:lpstr>
      <vt:lpstr>2 - Purchases | Purchases (SUP01)</vt:lpstr>
      <vt:lpstr>Purchase From State « Confirmed » to State «Processing » Action</vt:lpstr>
      <vt:lpstr>Purchase</vt:lpstr>
      <vt:lpstr>Purchase</vt:lpstr>
      <vt:lpstr>Purchase</vt:lpstr>
      <vt:lpstr>Purchase From State « Confirmed » to State «Processing » Impact</vt:lpstr>
      <vt:lpstr>PowerPoint Presentation</vt:lpstr>
      <vt:lpstr>2 - Purchases | Purchases (SUP01)</vt:lpstr>
      <vt:lpstr>4 - Stock Locations</vt:lpstr>
      <vt:lpstr>4 - Stock Locations</vt:lpstr>
      <vt:lpstr>5 - Stock Moves</vt:lpstr>
      <vt:lpstr>7 - Invoice Lines</vt:lpstr>
      <vt:lpstr>Supplier Shipment - State Changes - Actual States</vt:lpstr>
      <vt:lpstr>Motivation</vt:lpstr>
      <vt:lpstr>Supplier Shipment « Nill » To « Draft »</vt:lpstr>
      <vt:lpstr>Supplier Shipment From « Nill » To « Draft » Action</vt:lpstr>
      <vt:lpstr>Supplier Shipments – Incoming Moves - Using « Added » or « Created »</vt:lpstr>
      <vt:lpstr>Supplier Shipments – Incoming Moves - Using « Added »</vt:lpstr>
      <vt:lpstr>Supplier Shipments – Incoming Moves - Using « Created » (1/2)</vt:lpstr>
      <vt:lpstr>Supplier Shipments – Incoming Moves - Using « Created » (2/2)</vt:lpstr>
      <vt:lpstr>Supplier Shipments – Inventory Moves</vt:lpstr>
      <vt:lpstr>Supplier Shipment From « Nill » To « Draft » Impact</vt:lpstr>
      <vt:lpstr>PowerPoint Presentation</vt:lpstr>
      <vt:lpstr>1 Parties associated to Purchases</vt:lpstr>
      <vt:lpstr>2 - Purchases | Purchases (SUP01)</vt:lpstr>
      <vt:lpstr>3 - Supplier Shipments | Supplier Shipments (SUP01)</vt:lpstr>
      <vt:lpstr>Supplier Shipment « Draft » To « Received »</vt:lpstr>
      <vt:lpstr>Supplier Shipment From « Draft » To « Received » Action</vt:lpstr>
      <vt:lpstr>Supplier Shipments - Incoming Moves</vt:lpstr>
      <vt:lpstr>Supplier Shipments - Inventory Moves</vt:lpstr>
      <vt:lpstr>Supplier Shipment From « Draft » To « Received » Impact</vt:lpstr>
      <vt:lpstr>PowerPoint Presentation</vt:lpstr>
      <vt:lpstr>2 - Purchases | Purchases (SUP01)</vt:lpstr>
      <vt:lpstr>3 - Supplier Shipments | Supplier Shipments (SUP01)</vt:lpstr>
      <vt:lpstr>4 - Stock Locations</vt:lpstr>
      <vt:lpstr>4 - Stock Locations</vt:lpstr>
      <vt:lpstr>5 - Stock Moves</vt:lpstr>
      <vt:lpstr>Supplier Shipment From « Received » to « Done »</vt:lpstr>
      <vt:lpstr>Supplier Shipment From « Received » To « Done » Action</vt:lpstr>
      <vt:lpstr>Supplier Shipments</vt:lpstr>
      <vt:lpstr>Supplier Shipments</vt:lpstr>
      <vt:lpstr>Supplier Shipments</vt:lpstr>
      <vt:lpstr>Supplier Shipment From « Received » To « Done » Impact</vt:lpstr>
      <vt:lpstr>PowerPoint Presentation</vt:lpstr>
      <vt:lpstr>1 - Parties associated to Purchases</vt:lpstr>
      <vt:lpstr>2 - Purchases | Purchases (SUP01)</vt:lpstr>
      <vt:lpstr>3 - Supplier Shipments | Supplier Shipments (SUP01)</vt:lpstr>
      <vt:lpstr>4 - Stock Locations</vt:lpstr>
      <vt:lpstr>4 - Stock Locations</vt:lpstr>
      <vt:lpstr>4 - Stock Locations</vt:lpstr>
      <vt:lpstr>5 - Stock Moves</vt:lpstr>
      <vt:lpstr>Supplier Invoice - State Changes - Actual States</vt:lpstr>
      <vt:lpstr>Supplier Invoices From State « Nill » to State « Draft » </vt:lpstr>
      <vt:lpstr>Supplier Invoices From State « Nill » to State « Draft » Action</vt:lpstr>
      <vt:lpstr>Supplier Invoices (1/3)</vt:lpstr>
      <vt:lpstr>Supplier Invoices (2/3)</vt:lpstr>
      <vt:lpstr>Supplier Invoices (3/3)</vt:lpstr>
      <vt:lpstr>Supplier Invoice Lines</vt:lpstr>
      <vt:lpstr>Supplier Invoices From State « Nill » to State « Draft » Impact</vt:lpstr>
      <vt:lpstr>PowerPoint Presentation</vt:lpstr>
      <vt:lpstr>1 - Parties associated to Purchases</vt:lpstr>
      <vt:lpstr>2 - Purchases | Purchases (SUP01)</vt:lpstr>
      <vt:lpstr>Supplier Invoices</vt:lpstr>
      <vt:lpstr>Supplier Invoice Lines</vt:lpstr>
      <vt:lpstr>Supplier Invoices From State « Draft » to State « Validated » </vt:lpstr>
      <vt:lpstr>Supplier Invoices From State « Draft » to State « Validated » Action</vt:lpstr>
      <vt:lpstr>Supplier Invoices (1/2)</vt:lpstr>
      <vt:lpstr>Supplier Invoices (2/2)</vt:lpstr>
      <vt:lpstr>Supplier Invoices From State « Draft » to State « Validated » Impact</vt:lpstr>
      <vt:lpstr>PowerPoint Presentation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10 - Journals - Periods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Supplier Invoices From State « Validated » to State « Posted » </vt:lpstr>
      <vt:lpstr>Motivation</vt:lpstr>
      <vt:lpstr>Supplier Invoices From State « Validated » to State « Posted » Action</vt:lpstr>
      <vt:lpstr>Supplier Invoices (1/2)</vt:lpstr>
      <vt:lpstr>Supplier Invoices (2/2)</vt:lpstr>
      <vt:lpstr>Supplier Invoices From State « Validated » to State « Posted » Impact</vt:lpstr>
      <vt:lpstr>PowerPoint Presentation</vt:lpstr>
      <vt:lpstr>2 - Purchases | Purchases (SUP01)</vt:lpstr>
      <vt:lpstr>6 - Invoices | Invoices (SUP01) (1/2)</vt:lpstr>
      <vt:lpstr>6 - Invoices | Invoices (SUP01) (2/2)</vt:lpstr>
      <vt:lpstr>8 - Lines to Pay</vt:lpstr>
      <vt:lpstr>10 - Journals - Periods</vt:lpstr>
      <vt:lpstr>11 - Account Moves</vt:lpstr>
      <vt:lpstr>12 - Open Journal</vt:lpstr>
      <vt:lpstr>Supplier Payment - State Changes - Actual States</vt:lpstr>
      <vt:lpstr>Payment</vt:lpstr>
      <vt:lpstr>Payment Precondition </vt:lpstr>
      <vt:lpstr>Invoice Payment Method</vt:lpstr>
      <vt:lpstr>Payment Action </vt:lpstr>
      <vt:lpstr>Supplier Invoice (1/2)</vt:lpstr>
      <vt:lpstr>Supplier Invoice (2/2)</vt:lpstr>
      <vt:lpstr>Payment Impact </vt:lpstr>
      <vt:lpstr>PowerPoint Presentation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8 - Lines to Pay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16 - 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1475</cp:revision>
  <cp:lastPrinted>2021-03-19T09:02:33Z</cp:lastPrinted>
  <dcterms:created xsi:type="dcterms:W3CDTF">2021-02-17T17:09:00Z</dcterms:created>
  <dcterms:modified xsi:type="dcterms:W3CDTF">2021-05-19T15:50:51Z</dcterms:modified>
</cp:coreProperties>
</file>